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87" autoAdjust="0"/>
  </p:normalViewPr>
  <p:slideViewPr>
    <p:cSldViewPr>
      <p:cViewPr varScale="1">
        <p:scale>
          <a:sx n="61" d="100"/>
          <a:sy n="61" d="100"/>
        </p:scale>
        <p:origin x="-1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3156D-1337-4564-A56A-76FCDAF627F0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8E7EE-9090-40BA-9B31-99A25080A6F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494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8E7EE-9090-40BA-9B31-99A25080A6F4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9345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9235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438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4422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3606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4221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507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9304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5981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712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618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4500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3B0E3-4775-4A39-AE32-2109B52713BF}" type="datetimeFigureOut">
              <a:rPr lang="en-NZ" smtClean="0"/>
              <a:t>25/05/2011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169DC-8FA9-4A6B-AE0F-AEE4EA83C8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656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tion508.gov/" TargetMode="External"/><Relationship Id="rId2" Type="http://schemas.openxmlformats.org/officeDocument/2006/relationships/hyperlink" Target="http://www.direct.gov.uk/DisabledPeople/RightsAndObligations/YourRights/YourRightsArticles/fs/en?CONTENT_ID=4001068&amp;chk=eazXE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standards.govt.nz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library/mac/#documentation/UserExperience/Conceptual/AppleHIGuidelines/XHIGHIDesign/XHIGHIDesign.html%23//apple_ref/doc/uid/TP30000353-TP6" TargetMode="External"/><Relationship Id="rId2" Type="http://schemas.openxmlformats.org/officeDocument/2006/relationships/hyperlink" Target="http://msdn.microsoft.com/en-us/library/aa511258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eloper.android.com/guide/practices/ui_guidelines/index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lie.com/patterns/index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welie.com/patterns/showPattern.php?patternID=map-navigat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standard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2009/cheatsheet/#wcag2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HCI Design Patterns</a:t>
            </a:r>
            <a:br>
              <a:rPr lang="en-NZ" dirty="0" smtClean="0"/>
            </a:br>
            <a:r>
              <a:rPr lang="en-NZ" dirty="0" smtClean="0"/>
              <a:t>and </a:t>
            </a:r>
            <a:br>
              <a:rPr lang="en-NZ" dirty="0" smtClean="0"/>
            </a:br>
            <a:r>
              <a:rPr lang="en-NZ" dirty="0" smtClean="0"/>
              <a:t>Standards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800600"/>
            <a:ext cx="7543800" cy="1143000"/>
          </a:xfrm>
        </p:spPr>
        <p:txBody>
          <a:bodyPr>
            <a:normAutofit/>
          </a:bodyPr>
          <a:lstStyle/>
          <a:p>
            <a:r>
              <a:rPr lang="en-NZ" dirty="0" smtClean="0"/>
              <a:t>You have </a:t>
            </a:r>
            <a:r>
              <a:rPr lang="en-NZ" dirty="0" smtClean="0"/>
              <a:t>ethical </a:t>
            </a:r>
            <a:r>
              <a:rPr lang="en-NZ" dirty="0" smtClean="0"/>
              <a:t>and </a:t>
            </a:r>
            <a:r>
              <a:rPr lang="en-NZ" dirty="0" smtClean="0"/>
              <a:t>legal </a:t>
            </a:r>
            <a:r>
              <a:rPr lang="en-NZ" dirty="0" smtClean="0"/>
              <a:t>responsibilities!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879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ISO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Not free</a:t>
            </a:r>
          </a:p>
          <a:p>
            <a:r>
              <a:rPr lang="en-NZ" dirty="0" smtClean="0"/>
              <a:t>ISO/TR 16982:2002 Ergonomics of human-system interaction—Usability methods supporting human-</a:t>
            </a:r>
            <a:r>
              <a:rPr lang="en-NZ" dirty="0" err="1" smtClean="0"/>
              <a:t>centered</a:t>
            </a:r>
            <a:r>
              <a:rPr lang="en-NZ" dirty="0" smtClean="0"/>
              <a:t> design</a:t>
            </a:r>
          </a:p>
          <a:p>
            <a:pPr lvl="1"/>
            <a:r>
              <a:rPr lang="en-NZ" dirty="0" smtClean="0"/>
              <a:t>High level, for UX designer, systems analysts </a:t>
            </a:r>
            <a:r>
              <a:rPr lang="en-NZ" dirty="0" err="1" smtClean="0"/>
              <a:t>etc</a:t>
            </a:r>
            <a:endParaRPr lang="en-NZ" dirty="0" smtClean="0"/>
          </a:p>
          <a:p>
            <a:endParaRPr lang="en-NZ" dirty="0" smtClean="0"/>
          </a:p>
          <a:p>
            <a:r>
              <a:rPr lang="en-NZ" dirty="0" smtClean="0"/>
              <a:t>ISO 9241 Ergonomics of Human System Interaction.</a:t>
            </a:r>
          </a:p>
          <a:p>
            <a:pPr lvl="1"/>
            <a:r>
              <a:rPr lang="en-NZ" dirty="0" smtClean="0"/>
              <a:t>Includes detailed recommendations from hardware to people</a:t>
            </a:r>
          </a:p>
        </p:txBody>
      </p:sp>
    </p:spTree>
    <p:extLst>
      <p:ext uri="{BB962C8B-B14F-4D97-AF65-F5344CB8AC3E}">
        <p14:creationId xmlns:p14="http://schemas.microsoft.com/office/powerpoint/2010/main" val="10850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Government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Mostly concerned with accessibility</a:t>
            </a:r>
          </a:p>
          <a:p>
            <a:pPr lvl="1"/>
            <a:r>
              <a:rPr lang="en-NZ" dirty="0" smtClean="0">
                <a:hlinkClick r:id="rId2"/>
              </a:rPr>
              <a:t>Disability Discrimination Act UK</a:t>
            </a:r>
            <a:r>
              <a:rPr lang="en-NZ" dirty="0" smtClean="0"/>
              <a:t> </a:t>
            </a:r>
            <a:endParaRPr lang="en-NZ" dirty="0"/>
          </a:p>
          <a:p>
            <a:pPr lvl="1"/>
            <a:r>
              <a:rPr lang="en-NZ" dirty="0" smtClean="0">
                <a:hlinkClick r:id="rId3"/>
              </a:rPr>
              <a:t>Section 508 of the Rehabilitation Act</a:t>
            </a:r>
            <a:r>
              <a:rPr lang="en-NZ" dirty="0" smtClean="0"/>
              <a:t> (USA)</a:t>
            </a:r>
          </a:p>
          <a:p>
            <a:pPr lvl="1"/>
            <a:r>
              <a:rPr lang="en-NZ" u="sng" dirty="0">
                <a:hlinkClick r:id="rId4"/>
              </a:rPr>
              <a:t>http://webstandards.govt.nz/</a:t>
            </a:r>
            <a:endParaRPr lang="en-NZ" dirty="0" smtClean="0"/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2481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Government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Legislation together with pressure groups have had some remarkable successes</a:t>
            </a:r>
          </a:p>
          <a:p>
            <a:r>
              <a:rPr lang="en-NZ" dirty="0" smtClean="0"/>
              <a:t>Windows 7 has ‘windows navigator’ built in</a:t>
            </a:r>
          </a:p>
          <a:p>
            <a:r>
              <a:rPr lang="en-NZ" dirty="0" err="1" smtClean="0"/>
              <a:t>iPad</a:t>
            </a:r>
            <a:r>
              <a:rPr lang="en-NZ" dirty="0" smtClean="0"/>
              <a:t>/Phone/Pod  have touch accessibility </a:t>
            </a:r>
          </a:p>
          <a:p>
            <a:pPr lvl="1"/>
            <a:r>
              <a:rPr lang="en-NZ" dirty="0" smtClean="0"/>
              <a:t>This is really impressive!</a:t>
            </a:r>
          </a:p>
        </p:txBody>
      </p:sp>
    </p:spTree>
    <p:extLst>
      <p:ext uri="{BB962C8B-B14F-4D97-AF65-F5344CB8AC3E}">
        <p14:creationId xmlns:p14="http://schemas.microsoft.com/office/powerpoint/2010/main" val="377624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Operating Systems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Microsoft</a:t>
            </a:r>
          </a:p>
          <a:p>
            <a:pPr lvl="1"/>
            <a:r>
              <a:rPr lang="en-NZ" u="sng" dirty="0">
                <a:hlinkClick r:id="rId2"/>
              </a:rPr>
              <a:t>http://msdn.microsoft.com/en-us/library/aa511258.aspx</a:t>
            </a:r>
            <a:r>
              <a:rPr lang="en-NZ" dirty="0"/>
              <a:t>  </a:t>
            </a:r>
            <a:endParaRPr lang="en-NZ" dirty="0" smtClean="0"/>
          </a:p>
          <a:p>
            <a:r>
              <a:rPr lang="en-NZ" dirty="0" smtClean="0"/>
              <a:t>Apple</a:t>
            </a:r>
          </a:p>
          <a:p>
            <a:pPr lvl="1"/>
            <a:r>
              <a:rPr lang="en-NZ" u="sng" dirty="0">
                <a:hlinkClick r:id="rId3"/>
              </a:rPr>
              <a:t>http://developer.apple.com/library/mac/#documentation/UserExperience/Conceptual/AppleHIGuidelines/XHIGHIDesign/XHIGHIDesign.html%23//apple_ref/doc/uid/TP30000353-TP6</a:t>
            </a:r>
            <a:r>
              <a:rPr lang="en-NZ" dirty="0"/>
              <a:t> </a:t>
            </a:r>
          </a:p>
          <a:p>
            <a:r>
              <a:rPr lang="en-NZ" dirty="0" smtClean="0"/>
              <a:t>Android</a:t>
            </a:r>
          </a:p>
          <a:p>
            <a:pPr lvl="1"/>
            <a:r>
              <a:rPr lang="en-NZ" u="sng" dirty="0">
                <a:hlinkClick r:id="rId4"/>
              </a:rPr>
              <a:t>http://developer.android.com/guide/practices/ui_guidelines/index.html</a:t>
            </a:r>
            <a:r>
              <a:rPr lang="en-NZ" dirty="0"/>
              <a:t> 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4566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Advantages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Using patterns and guidelines</a:t>
            </a:r>
          </a:p>
          <a:p>
            <a:pPr lvl="1"/>
            <a:r>
              <a:rPr lang="en-NZ" dirty="0" smtClean="0"/>
              <a:t>Not reinventing the wheel</a:t>
            </a:r>
          </a:p>
          <a:p>
            <a:pPr lvl="1"/>
            <a:r>
              <a:rPr lang="en-NZ" dirty="0" smtClean="0"/>
              <a:t>Future-proof your designs</a:t>
            </a:r>
          </a:p>
          <a:p>
            <a:pPr lvl="1"/>
            <a:r>
              <a:rPr lang="en-NZ" smtClean="0"/>
              <a:t>Makes </a:t>
            </a:r>
            <a:r>
              <a:rPr lang="en-NZ" dirty="0" smtClean="0"/>
              <a:t>entry to markets easier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78652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Agenda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Patterns</a:t>
            </a:r>
          </a:p>
          <a:p>
            <a:pPr lvl="1"/>
            <a:r>
              <a:rPr lang="en-NZ" dirty="0" smtClean="0"/>
              <a:t>Predefined guides as to how to do things</a:t>
            </a:r>
          </a:p>
          <a:p>
            <a:pPr lvl="1"/>
            <a:endParaRPr lang="en-NZ" dirty="0"/>
          </a:p>
          <a:p>
            <a:r>
              <a:rPr lang="en-NZ" dirty="0" smtClean="0"/>
              <a:t>Standards</a:t>
            </a:r>
          </a:p>
          <a:p>
            <a:pPr lvl="1"/>
            <a:r>
              <a:rPr lang="en-NZ" dirty="0" smtClean="0"/>
              <a:t>Rules about how to do things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8180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399" y="3311786"/>
            <a:ext cx="3376612" cy="3546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Design Patterns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First proposed by Christopher Alexander for architecture.</a:t>
            </a:r>
          </a:p>
          <a:p>
            <a:r>
              <a:rPr lang="en-NZ" dirty="0" smtClean="0"/>
              <a:t>Adopted by other disciplines as ways to describe common problems and solutions</a:t>
            </a:r>
          </a:p>
          <a:p>
            <a:endParaRPr lang="en-NZ" dirty="0"/>
          </a:p>
          <a:p>
            <a:r>
              <a:rPr lang="en-NZ" dirty="0" smtClean="0"/>
              <a:t>Software patterns</a:t>
            </a:r>
          </a:p>
          <a:p>
            <a:r>
              <a:rPr lang="en-NZ" dirty="0" smtClean="0"/>
              <a:t>HCI patterns</a:t>
            </a:r>
          </a:p>
        </p:txBody>
      </p:sp>
    </p:spTree>
    <p:extLst>
      <p:ext uri="{BB962C8B-B14F-4D97-AF65-F5344CB8AC3E}">
        <p14:creationId xmlns:p14="http://schemas.microsoft.com/office/powerpoint/2010/main" val="417313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Libraries of patterns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48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1800" u="sng" dirty="0">
                <a:hlinkClick r:id="rId3"/>
              </a:rPr>
              <a:t>http://www.welie.com/patterns/index.php</a:t>
            </a:r>
            <a:endParaRPr lang="en-NZ" sz="1800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371599"/>
            <a:ext cx="4572000" cy="4253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815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Each pattern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305800" cy="411163"/>
          </a:xfrm>
        </p:spPr>
        <p:txBody>
          <a:bodyPr>
            <a:normAutofit fontScale="55000" lnSpcReduction="20000"/>
          </a:bodyPr>
          <a:lstStyle/>
          <a:p>
            <a:r>
              <a:rPr lang="en-NZ" u="sng" dirty="0">
                <a:hlinkClick r:id="rId2"/>
              </a:rPr>
              <a:t>http://www.welie.com/patterns/showPattern.php?patternID=map-navigator</a:t>
            </a:r>
            <a:r>
              <a:rPr lang="en-NZ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4035942" cy="433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469767"/>
            <a:ext cx="3505200" cy="4214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122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Patterns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Provide a solution or solutions</a:t>
            </a:r>
          </a:p>
          <a:p>
            <a:pPr lvl="1"/>
            <a:r>
              <a:rPr lang="en-NZ" dirty="0" smtClean="0"/>
              <a:t>May or may not be tested</a:t>
            </a:r>
          </a:p>
          <a:p>
            <a:r>
              <a:rPr lang="en-NZ" dirty="0" smtClean="0"/>
              <a:t>Give you design ideas</a:t>
            </a:r>
          </a:p>
          <a:p>
            <a:endParaRPr lang="en-NZ" dirty="0"/>
          </a:p>
          <a:p>
            <a:r>
              <a:rPr lang="en-NZ" dirty="0" smtClean="0"/>
              <a:t>Defining patterns for a large system or website will lead to </a:t>
            </a:r>
          </a:p>
          <a:p>
            <a:pPr lvl="1"/>
            <a:r>
              <a:rPr lang="en-NZ" dirty="0" smtClean="0"/>
              <a:t>Consistency</a:t>
            </a:r>
          </a:p>
          <a:p>
            <a:pPr lvl="1"/>
            <a:r>
              <a:rPr lang="en-NZ" dirty="0" smtClean="0"/>
              <a:t>Therefore better usability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7253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Standards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Standards bodies</a:t>
            </a:r>
          </a:p>
          <a:p>
            <a:pPr lvl="1"/>
            <a:r>
              <a:rPr lang="en-NZ" dirty="0" smtClean="0"/>
              <a:t>W3C world wide web consortium</a:t>
            </a:r>
          </a:p>
          <a:p>
            <a:pPr lvl="1"/>
            <a:r>
              <a:rPr lang="en-NZ" dirty="0" smtClean="0"/>
              <a:t>ISO standards</a:t>
            </a:r>
          </a:p>
          <a:p>
            <a:pPr lvl="1"/>
            <a:r>
              <a:rPr lang="en-NZ" dirty="0" smtClean="0"/>
              <a:t>Governments </a:t>
            </a:r>
          </a:p>
          <a:p>
            <a:pPr lvl="2"/>
            <a:r>
              <a:rPr lang="en-NZ" dirty="0" smtClean="0"/>
              <a:t>UK</a:t>
            </a:r>
          </a:p>
          <a:p>
            <a:pPr lvl="2"/>
            <a:r>
              <a:rPr lang="en-NZ" dirty="0" smtClean="0"/>
              <a:t>USA</a:t>
            </a:r>
          </a:p>
          <a:p>
            <a:pPr lvl="2"/>
            <a:r>
              <a:rPr lang="en-NZ" dirty="0" smtClean="0"/>
              <a:t>New Zealand</a:t>
            </a:r>
          </a:p>
          <a:p>
            <a:pPr lvl="1"/>
            <a:r>
              <a:rPr lang="en-NZ" dirty="0" smtClean="0"/>
              <a:t>Operating Systems</a:t>
            </a:r>
            <a:endParaRPr lang="en-N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3911">
            <a:off x="5828398" y="3297822"/>
            <a:ext cx="2542350" cy="1441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16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W3C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u="sng" dirty="0">
                <a:hlinkClick r:id="rId2"/>
              </a:rPr>
              <a:t>http://www.w3.org/standards/</a:t>
            </a:r>
            <a:r>
              <a:rPr lang="en-NZ" dirty="0"/>
              <a:t> </a:t>
            </a:r>
            <a:endParaRPr lang="en-NZ" dirty="0" smtClean="0"/>
          </a:p>
          <a:p>
            <a:r>
              <a:rPr lang="en-NZ" dirty="0" smtClean="0"/>
              <a:t>Free! </a:t>
            </a:r>
          </a:p>
          <a:p>
            <a:endParaRPr lang="en-NZ" dirty="0" smtClean="0"/>
          </a:p>
          <a:p>
            <a:r>
              <a:rPr lang="en-NZ" dirty="0" smtClean="0"/>
              <a:t>Technical </a:t>
            </a:r>
          </a:p>
          <a:p>
            <a:r>
              <a:rPr lang="en-NZ" dirty="0" smtClean="0"/>
              <a:t>Comprehensive </a:t>
            </a:r>
          </a:p>
          <a:p>
            <a:r>
              <a:rPr lang="en-NZ" dirty="0" smtClean="0"/>
              <a:t>Detailed</a:t>
            </a:r>
          </a:p>
          <a:p>
            <a:r>
              <a:rPr lang="en-NZ" dirty="0" smtClean="0"/>
              <a:t>Well respected</a:t>
            </a:r>
          </a:p>
          <a:p>
            <a:endParaRPr lang="en-NZ" dirty="0"/>
          </a:p>
          <a:p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7502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W3C example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Accessibility</a:t>
            </a:r>
          </a:p>
          <a:p>
            <a:endParaRPr lang="en-NZ" dirty="0"/>
          </a:p>
          <a:p>
            <a:endParaRPr lang="en-N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415507"/>
            <a:ext cx="5076825" cy="5442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3400" y="6052458"/>
            <a:ext cx="40671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NZ" sz="1400" u="sng" dirty="0">
                <a:solidFill>
                  <a:prstClr val="black"/>
                </a:solidFill>
                <a:hlinkClick r:id="rId3"/>
              </a:rPr>
              <a:t>http://www.w3.org/2009/cheatsheet/#wcag2</a:t>
            </a:r>
            <a:r>
              <a:rPr lang="en-NZ" sz="1400" dirty="0">
                <a:solidFill>
                  <a:prstClr val="black"/>
                </a:solidFill>
              </a:rPr>
              <a:t> </a:t>
            </a:r>
            <a:endParaRPr lang="en-NZ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257</Words>
  <Application>Microsoft Office PowerPoint</Application>
  <PresentationFormat>On-screen Show (4:3)</PresentationFormat>
  <Paragraphs>77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HCI Design Patterns and  Standards</vt:lpstr>
      <vt:lpstr>Agenda</vt:lpstr>
      <vt:lpstr>Design Patterns</vt:lpstr>
      <vt:lpstr>Libraries of patterns</vt:lpstr>
      <vt:lpstr>Each pattern</vt:lpstr>
      <vt:lpstr>Patterns</vt:lpstr>
      <vt:lpstr>Standards</vt:lpstr>
      <vt:lpstr>W3C</vt:lpstr>
      <vt:lpstr>W3C example</vt:lpstr>
      <vt:lpstr>ISO</vt:lpstr>
      <vt:lpstr>Government</vt:lpstr>
      <vt:lpstr>Government </vt:lpstr>
      <vt:lpstr>Operating Systems</vt:lpstr>
      <vt:lpstr>Advantages </vt:lpstr>
    </vt:vector>
  </TitlesOfParts>
  <Company>UoA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HCI Design Patterns</dc:title>
  <dc:creator>beryl</dc:creator>
  <cp:lastModifiedBy>beryl</cp:lastModifiedBy>
  <cp:revision>9</cp:revision>
  <dcterms:created xsi:type="dcterms:W3CDTF">2011-05-25T00:44:28Z</dcterms:created>
  <dcterms:modified xsi:type="dcterms:W3CDTF">2011-05-25T03:09:58Z</dcterms:modified>
</cp:coreProperties>
</file>